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9" r:id="rId6"/>
    <p:sldId id="283" r:id="rId7"/>
    <p:sldId id="271" r:id="rId8"/>
    <p:sldId id="275" r:id="rId9"/>
    <p:sldId id="276" r:id="rId10"/>
    <p:sldId id="270" r:id="rId11"/>
    <p:sldId id="260" r:id="rId12"/>
    <p:sldId id="261" r:id="rId13"/>
    <p:sldId id="274" r:id="rId14"/>
    <p:sldId id="284" r:id="rId15"/>
    <p:sldId id="262" r:id="rId16"/>
    <p:sldId id="267" r:id="rId17"/>
    <p:sldId id="277" r:id="rId18"/>
    <p:sldId id="278" r:id="rId19"/>
    <p:sldId id="279" r:id="rId20"/>
    <p:sldId id="280" r:id="rId21"/>
    <p:sldId id="281" r:id="rId22"/>
    <p:sldId id="282" r:id="rId23"/>
    <p:sldId id="272" r:id="rId24"/>
    <p:sldId id="273" r:id="rId25"/>
    <p:sldId id="26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8" autoAdjust="0"/>
    <p:restoredTop sz="92674" autoAdjust="0"/>
  </p:normalViewPr>
  <p:slideViewPr>
    <p:cSldViewPr>
      <p:cViewPr>
        <p:scale>
          <a:sx n="75" d="100"/>
          <a:sy n="75" d="100"/>
        </p:scale>
        <p:origin x="-36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FE0C1-7708-45D4-AC95-2E353E35A3C7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2C5E3-4B04-428C-AAF1-CB79292582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7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2C5E3-4B04-428C-AAF1-CB79292582E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9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2C5E3-4B04-428C-AAF1-CB79292582E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DE45847-5A86-498E-845C-4CEAC0658668}" type="datetimeFigureOut">
              <a:rPr lang="en-US" smtClean="0"/>
              <a:pPr/>
              <a:t>11/21/2011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CB718D3E-5BBA-4CE2-BD51-A1AD2F73D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914400"/>
            <a:ext cx="8077200" cy="1673352"/>
          </a:xfrm>
        </p:spPr>
        <p:txBody>
          <a:bodyPr/>
          <a:lstStyle/>
          <a:p>
            <a:r>
              <a:rPr lang="en-US" dirty="0" smtClean="0"/>
              <a:t>Knight Sweeper 4200</a:t>
            </a:r>
            <a:br>
              <a:rPr lang="en-US" dirty="0" smtClean="0"/>
            </a:br>
            <a:r>
              <a:rPr lang="en-US" dirty="0" smtClean="0"/>
              <a:t>Group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71800"/>
            <a:ext cx="6400800" cy="1981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Phong Le (EE)</a:t>
            </a:r>
          </a:p>
          <a:p>
            <a:r>
              <a:rPr lang="en-US" sz="3200" b="1" dirty="0" smtClean="0"/>
              <a:t>Josh Haley (CPE)</a:t>
            </a:r>
          </a:p>
          <a:p>
            <a:r>
              <a:rPr lang="en-US" sz="3200" b="1" dirty="0" smtClean="0"/>
              <a:t>Brandon Reeves (EE)</a:t>
            </a:r>
          </a:p>
          <a:p>
            <a:r>
              <a:rPr lang="en-US" sz="3200" b="1" dirty="0" smtClean="0"/>
              <a:t>Jerard Jose (EE)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Existing Solutions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7410" name="Picture 2" descr="http://upload.wikimedia.org/wikipedia/en/thumb/d/db/DRDO_Daksh_ROV.jpg/180px-DRDO_Daksh_RO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09800"/>
            <a:ext cx="1714500" cy="25812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4800" y="1752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DRDO Daksha</a:t>
            </a:r>
            <a:endParaRPr lang="en-US" dirty="0"/>
          </a:p>
        </p:txBody>
      </p:sp>
      <p:pic>
        <p:nvPicPr>
          <p:cNvPr id="17412" name="Picture 4" descr="http://www.irobot.com/gi/images/config_gallery/iRobot-510-PackBot-battery-powered_mediu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743200"/>
            <a:ext cx="3052481" cy="2286000"/>
          </a:xfrm>
          <a:prstGeom prst="rect">
            <a:avLst/>
          </a:prstGeom>
          <a:noFill/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2590800"/>
            <a:ext cx="21336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1676400"/>
            <a:ext cx="287960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5747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IED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625609"/>
          </a:xfrm>
        </p:spPr>
        <p:txBody>
          <a:bodyPr>
            <a:normAutofit/>
          </a:bodyPr>
          <a:lstStyle/>
          <a:p>
            <a:pPr marL="633222" indent="-514350">
              <a:buFont typeface="Wingdings" pitchFamily="2" charset="2"/>
              <a:buChar char="§"/>
            </a:pPr>
            <a:r>
              <a:rPr lang="en-US" sz="1400" b="1" dirty="0" smtClean="0"/>
              <a:t>Pulse Induction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1400" dirty="0" smtClean="0"/>
              <a:t>One coil sending pulses of current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1400" dirty="0" smtClean="0"/>
              <a:t>Detection through opposite magnetic field from metal object</a:t>
            </a:r>
          </a:p>
          <a:p>
            <a:pPr lvl="1">
              <a:buClr>
                <a:srgbClr val="0070C0"/>
              </a:buClr>
              <a:buFont typeface="Wingdings" pitchFamily="2" charset="2"/>
              <a:buChar char="§"/>
            </a:pPr>
            <a:r>
              <a:rPr lang="en-US" sz="1400" dirty="0" smtClean="0"/>
              <a:t>Pulse then collapses causing reflected pulse to last longer (echo)</a:t>
            </a:r>
          </a:p>
          <a:p>
            <a:pPr marL="633222" indent="-514350"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r>
              <a:rPr lang="en-US" sz="1400" b="1" dirty="0"/>
              <a:t>Very Low Frequency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Two coils, one transmitter the second receiver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Transmitting coil emits alternating current to create a magnetic </a:t>
            </a:r>
            <a:r>
              <a:rPr lang="en-US" sz="1400" dirty="0" smtClean="0"/>
              <a:t>field</a:t>
            </a:r>
            <a:endParaRPr lang="en-US" sz="1400" dirty="0"/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Pulses back and forth  and reacts once conductive object is detected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Receiver coil reads secondary magnetic field caused by conductive object</a:t>
            </a:r>
          </a:p>
          <a:p>
            <a:pPr>
              <a:buFont typeface="Wingdings" pitchFamily="2" charset="2"/>
              <a:buChar char="§"/>
            </a:pPr>
            <a:endParaRPr lang="en-US" sz="1400" dirty="0"/>
          </a:p>
          <a:p>
            <a:pPr>
              <a:buFont typeface="Wingdings" pitchFamily="2" charset="2"/>
              <a:buChar char="§"/>
            </a:pPr>
            <a:r>
              <a:rPr lang="en-US" sz="1400" b="1" dirty="0"/>
              <a:t>Beat Frequency Oscillation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Two separate coils  oscillator and a search coil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Oscillator creates a constant signal at a set frequency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Detection of metal by search coil creates a magnetic field 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Magnetic field </a:t>
            </a:r>
            <a:r>
              <a:rPr lang="en-US" sz="1400" dirty="0" smtClean="0"/>
              <a:t>interferes with </a:t>
            </a:r>
            <a:r>
              <a:rPr lang="en-US" sz="1400" dirty="0"/>
              <a:t>radio frequency, offset in frequency </a:t>
            </a:r>
            <a:r>
              <a:rPr lang="en-US" sz="1400" dirty="0" smtClean="0"/>
              <a:t>then creates </a:t>
            </a:r>
            <a:r>
              <a:rPr lang="en-US" sz="1400" dirty="0"/>
              <a:t>an audible beat</a:t>
            </a:r>
          </a:p>
          <a:p>
            <a:pPr marL="411480" lvl="1" indent="0">
              <a:buNone/>
            </a:pPr>
            <a:endParaRPr lang="en-US" sz="1400" dirty="0" smtClean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Obstacle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/>
              </a:rPr>
              <a:t>Use of Ultrasonic and Infrared Sensors.</a:t>
            </a:r>
          </a:p>
          <a:p>
            <a:pPr lvl="1"/>
            <a:r>
              <a:rPr lang="en-US" dirty="0" err="1" smtClean="0">
                <a:latin typeface="Calibri"/>
              </a:rPr>
              <a:t>TwoMaxbotix</a:t>
            </a:r>
            <a:r>
              <a:rPr lang="en-US" dirty="0" smtClean="0">
                <a:latin typeface="Calibri"/>
              </a:rPr>
              <a:t> LV-MaxSonar-EZ0 High Performance Module mounted on front</a:t>
            </a:r>
          </a:p>
          <a:p>
            <a:pPr lvl="2"/>
            <a:r>
              <a:rPr lang="en-US" dirty="0" smtClean="0">
                <a:latin typeface="Calibri"/>
              </a:rPr>
              <a:t>Detection Range 6”-245” w/ 45 degree beam width</a:t>
            </a:r>
          </a:p>
          <a:p>
            <a:pPr lvl="1"/>
            <a:r>
              <a:rPr lang="en-US" dirty="0" smtClean="0">
                <a:latin typeface="Calibri"/>
              </a:rPr>
              <a:t>Two  Sharp GP2D12 IR Sensors mounted on sides</a:t>
            </a:r>
          </a:p>
          <a:p>
            <a:pPr lvl="2"/>
            <a:r>
              <a:rPr lang="en-US" dirty="0" smtClean="0">
                <a:latin typeface="Calibri"/>
              </a:rPr>
              <a:t>Detection Range 3cm to 30cm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Power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libri"/>
              </a:rPr>
              <a:t>Integrated Power Supply</a:t>
            </a:r>
          </a:p>
          <a:p>
            <a:pPr lvl="1"/>
            <a:r>
              <a:rPr lang="en-US" dirty="0" smtClean="0">
                <a:latin typeface="Calibri"/>
              </a:rPr>
              <a:t>12 VDC </a:t>
            </a:r>
          </a:p>
          <a:p>
            <a:pPr lvl="2"/>
            <a:r>
              <a:rPr lang="en-US" dirty="0" smtClean="0">
                <a:latin typeface="Calibri"/>
              </a:rPr>
              <a:t>Server motors</a:t>
            </a:r>
          </a:p>
          <a:p>
            <a:pPr lvl="1"/>
            <a:r>
              <a:rPr lang="en-US" dirty="0" smtClean="0">
                <a:latin typeface="Calibri"/>
              </a:rPr>
              <a:t>9 VDC</a:t>
            </a:r>
          </a:p>
          <a:p>
            <a:pPr lvl="2"/>
            <a:r>
              <a:rPr lang="en-US" dirty="0" smtClean="0">
                <a:latin typeface="Calibri"/>
              </a:rPr>
              <a:t>IED Detection </a:t>
            </a:r>
          </a:p>
          <a:p>
            <a:pPr lvl="1"/>
            <a:r>
              <a:rPr lang="en-US" dirty="0" smtClean="0">
                <a:latin typeface="Calibri"/>
              </a:rPr>
              <a:t>5 VDC </a:t>
            </a:r>
          </a:p>
          <a:p>
            <a:pPr lvl="2"/>
            <a:r>
              <a:rPr lang="en-US" dirty="0" smtClean="0">
                <a:latin typeface="Calibri"/>
              </a:rPr>
              <a:t>GPS Navigation</a:t>
            </a:r>
          </a:p>
          <a:p>
            <a:pPr lvl="2"/>
            <a:r>
              <a:rPr lang="en-US" dirty="0" err="1" smtClean="0">
                <a:latin typeface="Calibri"/>
              </a:rPr>
              <a:t>Stellaris</a:t>
            </a:r>
            <a:r>
              <a:rPr lang="en-US" dirty="0" smtClean="0">
                <a:latin typeface="Calibri"/>
              </a:rPr>
              <a:t>Microcontroller</a:t>
            </a:r>
          </a:p>
          <a:p>
            <a:pPr lvl="2"/>
            <a:r>
              <a:rPr lang="en-US" dirty="0" smtClean="0">
                <a:latin typeface="Calibri"/>
              </a:rPr>
              <a:t>GPS Navigation</a:t>
            </a:r>
          </a:p>
          <a:p>
            <a:pPr lvl="2"/>
            <a:r>
              <a:rPr lang="en-US" dirty="0" err="1" smtClean="0">
                <a:latin typeface="Calibri"/>
              </a:rPr>
              <a:t>Stellaris</a:t>
            </a:r>
            <a:r>
              <a:rPr lang="en-US" dirty="0" smtClean="0">
                <a:latin typeface="Calibri"/>
              </a:rPr>
              <a:t> Microcontroller</a:t>
            </a:r>
          </a:p>
          <a:p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51816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6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System Block Diagram</a:t>
            </a:r>
            <a:endParaRPr lang="en-US" dirty="0"/>
          </a:p>
        </p:txBody>
      </p:sp>
      <p:pic>
        <p:nvPicPr>
          <p:cNvPr id="7" name="Content Placeholder 6" descr="Screen Shot 2011-11-20 at 6.15.07 PM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3543" b="-23543"/>
          <a:stretch>
            <a:fillRect/>
          </a:stretch>
        </p:blipFill>
        <p:spPr>
          <a:xfrm>
            <a:off x="457200" y="1676400"/>
            <a:ext cx="8229600" cy="4625609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48400" y="4267200"/>
            <a:ext cx="1676400" cy="297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Rover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type, size, wheels and motors.</a:t>
            </a:r>
          </a:p>
          <a:p>
            <a:endParaRPr lang="en-US" dirty="0"/>
          </a:p>
          <a:p>
            <a:r>
              <a:rPr lang="en-US" dirty="0"/>
              <a:t>A New Design</a:t>
            </a:r>
          </a:p>
          <a:p>
            <a:endParaRPr lang="en-US" dirty="0"/>
          </a:p>
          <a:p>
            <a:r>
              <a:rPr lang="en-US" dirty="0"/>
              <a:t>Use an existing design</a:t>
            </a:r>
          </a:p>
          <a:p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Motor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how the vehicle will move.</a:t>
            </a:r>
          </a:p>
          <a:p>
            <a:endParaRPr lang="en-US" dirty="0"/>
          </a:p>
          <a:p>
            <a:r>
              <a:rPr lang="en-US" dirty="0"/>
              <a:t>Determine algorithm for obstacles.</a:t>
            </a:r>
          </a:p>
          <a:p>
            <a:endParaRPr lang="en-US" dirty="0"/>
          </a:p>
          <a:p>
            <a:r>
              <a:rPr lang="en-US" dirty="0"/>
              <a:t>Determine algorithm for detected IED.</a:t>
            </a:r>
          </a:p>
          <a:p>
            <a:endParaRPr lang="en-US" dirty="0"/>
          </a:p>
          <a:p>
            <a:r>
              <a:rPr lang="en-US" dirty="0"/>
              <a:t>Verify motor controller functionality.</a:t>
            </a:r>
          </a:p>
          <a:p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5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 Navigation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Problem:  Quickest Way from A to B avoiding all known obstacles and suspected IEDs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Use the A* algorithm to find the shortest path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Upon IED/Obstacle detection, remove location from the search path and run A* again!</a:t>
            </a:r>
          </a:p>
        </p:txBody>
      </p:sp>
    </p:spTree>
    <p:extLst>
      <p:ext uri="{BB962C8B-B14F-4D97-AF65-F5344CB8AC3E}">
        <p14:creationId xmlns:p14="http://schemas.microsoft.com/office/powerpoint/2010/main" val="260923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 Navigation 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862254" y="1931466"/>
            <a:ext cx="5757746" cy="40835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408160">
            <a:off x="5338008" y="2408923"/>
            <a:ext cx="574924" cy="1266293"/>
          </a:xfrm>
          <a:prstGeom prst="rect">
            <a:avLst/>
          </a:prstGeom>
          <a:solidFill>
            <a:schemeClr val="accent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813715">
            <a:off x="5338008" y="3572612"/>
            <a:ext cx="574924" cy="1114591"/>
          </a:xfrm>
          <a:prstGeom prst="rect">
            <a:avLst/>
          </a:prstGeom>
          <a:solidFill>
            <a:schemeClr val="accent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Embedded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Needs to accept messages from a PC controller.</a:t>
            </a:r>
          </a:p>
          <a:p>
            <a:pPr lvl="1"/>
            <a:r>
              <a:rPr lang="en-US" sz="2400" dirty="0" smtClean="0"/>
              <a:t>Command robot to autonomous, and allow for manual control of systems.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Needs to implement the described AI algorithm</a:t>
            </a:r>
          </a:p>
          <a:p>
            <a:pPr marL="118872" indent="0">
              <a:buNone/>
            </a:pPr>
            <a:endParaRPr lang="en-US" sz="2400" dirty="0" smtClean="0"/>
          </a:p>
          <a:p>
            <a:r>
              <a:rPr lang="en-US" sz="2400" dirty="0" smtClean="0"/>
              <a:t>Must initialize and access all of the various </a:t>
            </a:r>
          </a:p>
          <a:p>
            <a:pPr lvl="1"/>
            <a:r>
              <a:rPr lang="en-US" sz="2400" dirty="0" smtClean="0"/>
              <a:t>   interfaces of the robot. </a:t>
            </a:r>
            <a:endParaRPr lang="en-US" sz="2400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42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 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</p:spPr>
      </p:pic>
      <p:sp>
        <p:nvSpPr>
          <p:cNvPr id="6" name="TextBox 5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861066"/>
            <a:ext cx="777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Autonomous Robot 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Start to end autonomous route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Detection of Improvised Explosive Devices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GPS Enabled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Obstacle Avoidance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Embedded Software 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3"/>
          <a:srcRect l="3392" t="5566" r="2377" b="3710"/>
          <a:stretch/>
        </p:blipFill>
        <p:spPr bwMode="auto">
          <a:xfrm rot="16200000">
            <a:off x="2496343" y="856457"/>
            <a:ext cx="4913314" cy="6553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2649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PC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41" y="1600200"/>
            <a:ext cx="8229600" cy="46256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PC Software will allow for operator use and will facilitate debugging.</a:t>
            </a:r>
          </a:p>
          <a:p>
            <a:r>
              <a:rPr lang="en-US" sz="2400" dirty="0" smtClean="0"/>
              <a:t>Manually command robot, get sensor data.</a:t>
            </a:r>
          </a:p>
          <a:p>
            <a:endParaRPr lang="en-US" sz="2400" dirty="0" smtClean="0"/>
          </a:p>
          <a:p>
            <a:r>
              <a:rPr lang="en-US" sz="2400" dirty="0" smtClean="0"/>
              <a:t>Receive constant telemetry from the robot indicating state and location.</a:t>
            </a:r>
          </a:p>
          <a:p>
            <a:endParaRPr lang="en-US" sz="2400" dirty="0" smtClean="0"/>
          </a:p>
          <a:p>
            <a:r>
              <a:rPr lang="en-US" sz="2400" dirty="0" smtClean="0"/>
              <a:t>Display the robot’s progress on a map display</a:t>
            </a:r>
          </a:p>
          <a:p>
            <a:endParaRPr lang="en-US" sz="2400" dirty="0" smtClean="0"/>
          </a:p>
          <a:p>
            <a:r>
              <a:rPr lang="en-US" sz="2400" dirty="0" smtClean="0"/>
              <a:t>Display images of suspected IED’s</a:t>
            </a:r>
          </a:p>
          <a:p>
            <a:pPr lvl="1"/>
            <a:endParaRPr lang="en-US" sz="2400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Microcontroller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6256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Stellaris M3 8962 </a:t>
            </a:r>
            <a:r>
              <a:rPr lang="en-US" sz="2400" dirty="0" err="1" smtClean="0"/>
              <a:t>Dev</a:t>
            </a:r>
            <a:r>
              <a:rPr lang="en-US" sz="2400" dirty="0" smtClean="0"/>
              <a:t> board.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Stellaris</a:t>
            </a:r>
            <a:r>
              <a:rPr lang="en-US" sz="2400" dirty="0" smtClean="0"/>
              <a:t> offers high computational power at 62.5 MIPS.</a:t>
            </a:r>
          </a:p>
          <a:p>
            <a:endParaRPr lang="en-US" sz="2400" dirty="0" smtClean="0"/>
          </a:p>
          <a:p>
            <a:r>
              <a:rPr lang="en-US" sz="2400" dirty="0" smtClean="0"/>
              <a:t>Offers 64K of RAM</a:t>
            </a:r>
          </a:p>
          <a:p>
            <a:pPr lvl="1"/>
            <a:r>
              <a:rPr lang="en-US" sz="2400" dirty="0" smtClean="0"/>
              <a:t>Important for the A* algorithm</a:t>
            </a:r>
          </a:p>
          <a:p>
            <a:endParaRPr lang="en-US" sz="2400" dirty="0" smtClean="0"/>
          </a:p>
          <a:p>
            <a:r>
              <a:rPr lang="en-US" sz="2400" dirty="0" smtClean="0"/>
              <a:t>Interrupt Driven</a:t>
            </a:r>
          </a:p>
          <a:p>
            <a:endParaRPr lang="en-US" sz="2400" dirty="0" smtClean="0"/>
          </a:p>
          <a:p>
            <a:r>
              <a:rPr lang="en-US" sz="2400" dirty="0" smtClean="0"/>
              <a:t>Abundance of code examples and libraries</a:t>
            </a:r>
            <a:endParaRPr lang="en-US" sz="2400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8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Project Challenges/Risk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625609"/>
          </a:xfrm>
        </p:spPr>
        <p:txBody>
          <a:bodyPr>
            <a:normAutofit/>
          </a:bodyPr>
          <a:lstStyle/>
          <a:p>
            <a:r>
              <a:rPr lang="en-US" sz="2400" dirty="0"/>
              <a:t>GPS lack of accuracy</a:t>
            </a:r>
          </a:p>
          <a:p>
            <a:endParaRPr lang="en-US" sz="2400" dirty="0" smtClean="0"/>
          </a:p>
          <a:p>
            <a:r>
              <a:rPr lang="en-US" sz="2400" dirty="0" smtClean="0"/>
              <a:t>EMF </a:t>
            </a:r>
            <a:r>
              <a:rPr lang="en-US" sz="2400" dirty="0"/>
              <a:t>Interference</a:t>
            </a:r>
          </a:p>
          <a:p>
            <a:endParaRPr lang="en-US" sz="2400" dirty="0" smtClean="0"/>
          </a:p>
          <a:p>
            <a:r>
              <a:rPr lang="en-US" sz="2400" dirty="0" smtClean="0"/>
              <a:t>Power </a:t>
            </a:r>
            <a:r>
              <a:rPr lang="en-US" sz="2400" dirty="0"/>
              <a:t>consumption</a:t>
            </a:r>
          </a:p>
          <a:p>
            <a:endParaRPr lang="en-US" sz="2400" dirty="0" smtClean="0"/>
          </a:p>
          <a:p>
            <a:r>
              <a:rPr lang="en-US" sz="2400" dirty="0" smtClean="0"/>
              <a:t>Wireless </a:t>
            </a:r>
            <a:r>
              <a:rPr lang="en-US" sz="2400" dirty="0"/>
              <a:t>Communication Interference</a:t>
            </a:r>
          </a:p>
          <a:p>
            <a:endParaRPr lang="en-US" sz="2400" dirty="0" smtClean="0"/>
          </a:p>
          <a:p>
            <a:r>
              <a:rPr lang="en-US" sz="2400" dirty="0" smtClean="0"/>
              <a:t>Communication </a:t>
            </a:r>
            <a:r>
              <a:rPr lang="en-US" sz="2400" dirty="0"/>
              <a:t>Errors between Sensors, motors, GPS, microcontroller</a:t>
            </a:r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78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Distribution of Responsibilities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8229600" cy="4625609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1600" b="1" dirty="0" smtClean="0"/>
              <a:t>Phong Le</a:t>
            </a:r>
            <a:endParaRPr lang="en-US" sz="1600" b="1" dirty="0"/>
          </a:p>
          <a:p>
            <a:pPr lvl="1"/>
            <a:r>
              <a:rPr lang="en-US" sz="1600" dirty="0"/>
              <a:t>IED </a:t>
            </a:r>
            <a:r>
              <a:rPr lang="en-US" sz="1600" dirty="0" smtClean="0"/>
              <a:t>Detection</a:t>
            </a:r>
          </a:p>
          <a:p>
            <a:pPr lvl="1"/>
            <a:r>
              <a:rPr lang="en-US" sz="1600" dirty="0" smtClean="0"/>
              <a:t>Project Management</a:t>
            </a:r>
            <a:endParaRPr lang="en-US" sz="1600" dirty="0"/>
          </a:p>
          <a:p>
            <a:r>
              <a:rPr lang="en-US" sz="1600" b="1" dirty="0" smtClean="0"/>
              <a:t>Josh </a:t>
            </a:r>
            <a:r>
              <a:rPr lang="en-US" sz="1600" b="1" dirty="0"/>
              <a:t>Haley</a:t>
            </a:r>
          </a:p>
          <a:p>
            <a:pPr lvl="1"/>
            <a:r>
              <a:rPr lang="en-US" sz="1600" dirty="0"/>
              <a:t>GPS</a:t>
            </a:r>
          </a:p>
          <a:p>
            <a:pPr lvl="1"/>
            <a:r>
              <a:rPr lang="en-US" sz="1600" dirty="0"/>
              <a:t>Serial Camera</a:t>
            </a:r>
          </a:p>
          <a:p>
            <a:pPr lvl="1"/>
            <a:r>
              <a:rPr lang="en-US" sz="1600" dirty="0"/>
              <a:t>Main </a:t>
            </a:r>
            <a:r>
              <a:rPr lang="en-US" sz="1600" dirty="0" smtClean="0"/>
              <a:t>Board</a:t>
            </a:r>
          </a:p>
          <a:p>
            <a:pPr lvl="1"/>
            <a:r>
              <a:rPr lang="en-US" sz="1600" dirty="0" smtClean="0"/>
              <a:t>Lead Software </a:t>
            </a:r>
            <a:r>
              <a:rPr lang="en-US" sz="1600" dirty="0"/>
              <a:t>E</a:t>
            </a:r>
            <a:r>
              <a:rPr lang="en-US" sz="1600" dirty="0" smtClean="0"/>
              <a:t>ngineer</a:t>
            </a:r>
            <a:endParaRPr lang="en-US" sz="1600" dirty="0"/>
          </a:p>
          <a:p>
            <a:r>
              <a:rPr lang="en-US" sz="1600" b="1" dirty="0" smtClean="0"/>
              <a:t>Brandon </a:t>
            </a:r>
            <a:r>
              <a:rPr lang="en-US" sz="1600" b="1" dirty="0"/>
              <a:t>Reeves</a:t>
            </a:r>
          </a:p>
          <a:p>
            <a:pPr lvl="1"/>
            <a:r>
              <a:rPr lang="en-US" sz="1600" dirty="0"/>
              <a:t>Obstacle Avoidance</a:t>
            </a:r>
          </a:p>
          <a:p>
            <a:pPr lvl="1"/>
            <a:r>
              <a:rPr lang="en-US" sz="1600" smtClean="0"/>
              <a:t>Power Systems </a:t>
            </a:r>
            <a:r>
              <a:rPr lang="en-US" sz="1600" dirty="0"/>
              <a:t>L</a:t>
            </a:r>
            <a:r>
              <a:rPr lang="en-US" sz="1600" smtClean="0"/>
              <a:t>ead</a:t>
            </a:r>
            <a:endParaRPr lang="en-US" sz="1600" dirty="0"/>
          </a:p>
          <a:p>
            <a:r>
              <a:rPr lang="en-US" sz="1600" b="1" dirty="0" smtClean="0"/>
              <a:t>Jerard Jose</a:t>
            </a:r>
            <a:endParaRPr lang="en-US" sz="1600" b="1" dirty="0"/>
          </a:p>
          <a:p>
            <a:pPr lvl="1"/>
            <a:r>
              <a:rPr lang="en-US" sz="1600" dirty="0"/>
              <a:t>Motor </a:t>
            </a:r>
            <a:r>
              <a:rPr lang="en-US" sz="1600" dirty="0" smtClean="0"/>
              <a:t>control lead</a:t>
            </a:r>
            <a:endParaRPr lang="en-US" sz="1600" dirty="0"/>
          </a:p>
          <a:p>
            <a:pPr lvl="1"/>
            <a:r>
              <a:rPr lang="en-US" sz="1600" dirty="0"/>
              <a:t>Platform Selection</a:t>
            </a:r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8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Platform Overview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0"/>
            <a:ext cx="1266825" cy="13620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63" y="1828800"/>
            <a:ext cx="67722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Motivation </a:t>
            </a:r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" y="53340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772400" cy="266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861066"/>
            <a:ext cx="6553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Use of IED has increased since the Vietnam War</a:t>
            </a:r>
          </a:p>
          <a:p>
            <a:pPr marL="285750" indent="-285750"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Technology improves but yet death by IED increases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Low Budget spending on platforms used for detecting IED’s </a:t>
            </a:r>
          </a:p>
          <a:p>
            <a:pPr>
              <a:buClr>
                <a:schemeClr val="accent1"/>
              </a:buClr>
            </a:pPr>
            <a:endParaRPr lang="en-US" sz="2400" dirty="0"/>
          </a:p>
          <a:p>
            <a:pPr>
              <a:buClr>
                <a:schemeClr val="accent1"/>
              </a:buClr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Goals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595021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Scan terrain based on </a:t>
            </a:r>
            <a:r>
              <a:rPr lang="en-US" sz="2400" dirty="0">
                <a:latin typeface="Calibri"/>
              </a:rPr>
              <a:t>s</a:t>
            </a:r>
            <a:r>
              <a:rPr lang="en-US" sz="2400" dirty="0" smtClean="0">
                <a:latin typeface="Calibri"/>
              </a:rPr>
              <a:t>tart </a:t>
            </a:r>
            <a:r>
              <a:rPr lang="en-US" sz="2400" dirty="0">
                <a:latin typeface="Calibri"/>
              </a:rPr>
              <a:t>to end autonomous </a:t>
            </a:r>
            <a:r>
              <a:rPr lang="en-US" sz="2400" dirty="0" smtClean="0">
                <a:latin typeface="Calibri"/>
              </a:rPr>
              <a:t>route</a:t>
            </a:r>
            <a:endParaRPr lang="en-US" sz="2400" dirty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Detection of IED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Notify and pinpoint location of detection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Avoid any obstacles encountered on route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Calibri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libri"/>
              </a:rPr>
              <a:t>Navigate on desert like terrain</a:t>
            </a:r>
            <a:endParaRPr lang="en-US" sz="24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Specifications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1066800" y="1447800"/>
            <a:ext cx="7315200" cy="5784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latin typeface="Calibri"/>
              </a:rPr>
              <a:t>Hardware:</a:t>
            </a:r>
          </a:p>
          <a:p>
            <a:pPr lvl="1"/>
            <a:r>
              <a:rPr lang="en-US" dirty="0" smtClean="0">
                <a:latin typeface="Calibri"/>
              </a:rPr>
              <a:t>- Aluminum chassis </a:t>
            </a:r>
          </a:p>
          <a:p>
            <a:pPr lvl="1"/>
            <a:r>
              <a:rPr lang="en-US" dirty="0" smtClean="0">
                <a:latin typeface="Calibri"/>
              </a:rPr>
              <a:t>-  Four wheels, 2 inch diameter</a:t>
            </a:r>
          </a:p>
          <a:p>
            <a:pPr lvl="1"/>
            <a:r>
              <a:rPr lang="en-US" dirty="0" smtClean="0">
                <a:latin typeface="Calibri"/>
              </a:rPr>
              <a:t>- Four DC geared brushless motors  </a:t>
            </a:r>
          </a:p>
          <a:p>
            <a:pPr lvl="1"/>
            <a:r>
              <a:rPr lang="en-US" dirty="0" smtClean="0">
                <a:latin typeface="Calibri"/>
              </a:rPr>
              <a:t>- Digital video camera with resolution not yet determined based on bandwidth availability </a:t>
            </a:r>
          </a:p>
          <a:p>
            <a:pPr lvl="1"/>
            <a:r>
              <a:rPr lang="en-US" dirty="0" smtClean="0">
                <a:latin typeface="Calibri"/>
              </a:rPr>
              <a:t>- Infrared sensors for obstacle detection and navigation </a:t>
            </a:r>
          </a:p>
          <a:p>
            <a:pPr lvl="1"/>
            <a:r>
              <a:rPr lang="en-US" dirty="0" smtClean="0">
                <a:latin typeface="Calibri"/>
              </a:rPr>
              <a:t>- </a:t>
            </a:r>
            <a:r>
              <a:rPr lang="en-US" dirty="0" err="1" smtClean="0">
                <a:latin typeface="Calibri"/>
              </a:rPr>
              <a:t>Zigbee</a:t>
            </a:r>
            <a:r>
              <a:rPr lang="en-US" dirty="0" smtClean="0">
                <a:latin typeface="Calibri"/>
              </a:rPr>
              <a:t> USB 802.15.4 wireless module (Range 100m indoors and 1000m line-of-sight) </a:t>
            </a:r>
          </a:p>
          <a:p>
            <a:pPr lvl="1"/>
            <a:r>
              <a:rPr lang="en-US" dirty="0" smtClean="0">
                <a:latin typeface="Calibri"/>
              </a:rPr>
              <a:t>- 14.8V  Li-Polymer battery pack, provide up to two hours of operation</a:t>
            </a:r>
          </a:p>
          <a:p>
            <a:pPr lvl="1"/>
            <a:r>
              <a:rPr lang="en-US" dirty="0" smtClean="0">
                <a:latin typeface="Calibri"/>
              </a:rPr>
              <a:t>- Host PC runs on Windows</a:t>
            </a:r>
          </a:p>
          <a:p>
            <a:pPr lvl="0"/>
            <a:endParaRPr lang="en-US" dirty="0" smtClean="0">
              <a:latin typeface="Calibri"/>
            </a:endParaRPr>
          </a:p>
          <a:p>
            <a:pPr lvl="0"/>
            <a:r>
              <a:rPr lang="en-US" dirty="0" smtClean="0">
                <a:latin typeface="Calibri"/>
              </a:rPr>
              <a:t>Software:</a:t>
            </a:r>
          </a:p>
          <a:p>
            <a:pPr lvl="1"/>
            <a:r>
              <a:rPr lang="en-US" dirty="0" smtClean="0">
                <a:latin typeface="Calibri"/>
              </a:rPr>
              <a:t>- Design Embedded Program in C\C++</a:t>
            </a:r>
          </a:p>
          <a:p>
            <a:pPr lvl="1"/>
            <a:r>
              <a:rPr lang="en-US" dirty="0" smtClean="0">
                <a:latin typeface="Calibri"/>
              </a:rPr>
              <a:t>- Embedded Program must run in a small memory space and fit in onboard flash.</a:t>
            </a:r>
          </a:p>
          <a:p>
            <a:pPr lvl="1"/>
            <a:r>
              <a:rPr lang="en-US" dirty="0" smtClean="0">
                <a:latin typeface="Calibri"/>
              </a:rPr>
              <a:t>- Must be robust to possible errors.</a:t>
            </a:r>
          </a:p>
          <a:p>
            <a:pPr lvl="1"/>
            <a:r>
              <a:rPr lang="en-US" dirty="0" smtClean="0">
                <a:latin typeface="Calibri"/>
              </a:rPr>
              <a:t>- Must successfully navigate the robot toward its goals.</a:t>
            </a:r>
          </a:p>
          <a:p>
            <a:pPr lvl="1"/>
            <a:r>
              <a:rPr lang="en-US" dirty="0" smtClean="0">
                <a:latin typeface="Calibri"/>
              </a:rPr>
              <a:t>- Reliable communication with PC software.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811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200" dirty="0" smtClean="0"/>
              <a:t>Knightsweeper shall be able to autonomously through a terrain</a:t>
            </a:r>
          </a:p>
          <a:p>
            <a:pPr lvl="0">
              <a:buNone/>
            </a:pPr>
            <a:endParaRPr lang="en-US" sz="2200" dirty="0" smtClean="0"/>
          </a:p>
          <a:p>
            <a:pPr lvl="0"/>
            <a:r>
              <a:rPr lang="en-US" sz="2200" dirty="0" smtClean="0"/>
              <a:t>Knightsweeper will operate on battery power </a:t>
            </a:r>
          </a:p>
          <a:p>
            <a:pPr lvl="0">
              <a:buNone/>
            </a:pPr>
            <a:endParaRPr lang="en-US" sz="2200" dirty="0" smtClean="0"/>
          </a:p>
          <a:p>
            <a:pPr lvl="0"/>
            <a:r>
              <a:rPr lang="en-US" sz="2200" dirty="0" smtClean="0"/>
              <a:t>Knightsweeper shall be able to detect IED’s with in a range of ()</a:t>
            </a:r>
          </a:p>
          <a:p>
            <a:pPr lvl="0">
              <a:buNone/>
            </a:pPr>
            <a:endParaRPr lang="en-US" sz="2200" dirty="0" smtClean="0"/>
          </a:p>
          <a:p>
            <a:pPr lvl="0"/>
            <a:r>
              <a:rPr lang="en-US" sz="2200" dirty="0" smtClean="0"/>
              <a:t>Knightsweeper shall avoid collisions with obstacles</a:t>
            </a:r>
          </a:p>
          <a:p>
            <a:pPr lvl="0">
              <a:buNone/>
            </a:pPr>
            <a:endParaRPr lang="en-US" sz="2200" dirty="0" smtClean="0"/>
          </a:p>
          <a:p>
            <a:pPr lvl="0"/>
            <a:r>
              <a:rPr lang="en-US" sz="2200" dirty="0" smtClean="0"/>
              <a:t>Knightsweeper shall be able to map its path and navigate to a destination via GPS and A* algorithm. </a:t>
            </a:r>
          </a:p>
          <a:p>
            <a:pPr lvl="0">
              <a:buNone/>
            </a:pPr>
            <a:endParaRPr lang="en-US" sz="2200" dirty="0" smtClean="0"/>
          </a:p>
          <a:p>
            <a:r>
              <a:rPr lang="en-US" sz="2200" dirty="0" smtClean="0"/>
              <a:t>Knightsweeper shall be able to communicate and send data to the user via telemetry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Project Schedule &amp; Milestones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6720" y="15379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RESEARCH</a:t>
            </a:r>
          </a:p>
          <a:p>
            <a:endParaRPr 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360" y="1861066"/>
            <a:ext cx="7955280" cy="1473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6720" y="333443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</a:t>
            </a:r>
          </a:p>
          <a:p>
            <a:endParaRPr lang="en-US" dirty="0" smtClean="0"/>
          </a:p>
        </p:txBody>
      </p:sp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" y="3733800"/>
            <a:ext cx="791464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689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Project Schedule &amp; Milestones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6720" y="15379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MATERIALS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26720" y="333443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</a:t>
            </a:r>
          </a:p>
          <a:p>
            <a:endParaRPr lang="en-US" dirty="0" smtClean="0"/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" y="1861066"/>
            <a:ext cx="8031480" cy="1473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657598"/>
            <a:ext cx="8077200" cy="152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66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Project Schedule &amp; Milestones</a:t>
            </a:r>
            <a:endParaRPr lang="en-US" dirty="0"/>
          </a:p>
        </p:txBody>
      </p:sp>
      <p:pic>
        <p:nvPicPr>
          <p:cNvPr id="4" name="Content Placeholder 3" descr="UCF_logo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5257800"/>
            <a:ext cx="1266825" cy="1362075"/>
          </a:xfrm>
        </p:spPr>
      </p:pic>
      <p:sp>
        <p:nvSpPr>
          <p:cNvPr id="5" name="TextBox 4"/>
          <p:cNvSpPr txBox="1"/>
          <p:nvPr/>
        </p:nvSpPr>
        <p:spPr>
          <a:xfrm>
            <a:off x="762000" y="1676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6720" y="15379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IMPLEMENTATION</a:t>
            </a:r>
          </a:p>
          <a:p>
            <a:endParaRPr lang="en-US" dirty="0" smtClean="0"/>
          </a:p>
        </p:txBody>
      </p:sp>
      <p:pic>
        <p:nvPicPr>
          <p:cNvPr id="11" name="Picture 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880" y="2045732"/>
            <a:ext cx="8021320" cy="184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774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508</TotalTime>
  <Words>668</Words>
  <Application>Microsoft Office PowerPoint</Application>
  <PresentationFormat>On-screen Show (4:3)</PresentationFormat>
  <Paragraphs>183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Knight Sweeper 4200 Group 9</vt:lpstr>
      <vt:lpstr>Overview  </vt:lpstr>
      <vt:lpstr>Motivation </vt:lpstr>
      <vt:lpstr>Goals</vt:lpstr>
      <vt:lpstr>Specifications</vt:lpstr>
      <vt:lpstr>Requirements</vt:lpstr>
      <vt:lpstr>Project Schedule &amp; Milestones</vt:lpstr>
      <vt:lpstr>Project Schedule &amp; Milestones</vt:lpstr>
      <vt:lpstr>Project Schedule &amp; Milestones</vt:lpstr>
      <vt:lpstr>Existing Solutions</vt:lpstr>
      <vt:lpstr>IED Detection</vt:lpstr>
      <vt:lpstr>Obstacle Avoidance</vt:lpstr>
      <vt:lpstr>Power System</vt:lpstr>
      <vt:lpstr>Power System Block Diagram</vt:lpstr>
      <vt:lpstr>Rover Platform</vt:lpstr>
      <vt:lpstr>Motor Control</vt:lpstr>
      <vt:lpstr>AI Navigation</vt:lpstr>
      <vt:lpstr>AI Navigation </vt:lpstr>
      <vt:lpstr>Embedded Software</vt:lpstr>
      <vt:lpstr>Embedded Software </vt:lpstr>
      <vt:lpstr>PC Software</vt:lpstr>
      <vt:lpstr>Microcontroller </vt:lpstr>
      <vt:lpstr>Project Challenges/Risk Assessment</vt:lpstr>
      <vt:lpstr>Distribution of Responsibilities </vt:lpstr>
      <vt:lpstr>Platform Overview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Knight Sweeper 4200 Group 9</dc:title>
  <dc:creator>Phong</dc:creator>
  <cp:lastModifiedBy>HEC-450</cp:lastModifiedBy>
  <cp:revision>36</cp:revision>
  <dcterms:created xsi:type="dcterms:W3CDTF">2011-11-20T22:19:22Z</dcterms:created>
  <dcterms:modified xsi:type="dcterms:W3CDTF">2011-11-21T23:01:12Z</dcterms:modified>
</cp:coreProperties>
</file>